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42" r:id="rId1"/>
  </p:sldMasterIdLst>
  <p:notesMasterIdLst>
    <p:notesMasterId r:id="rId5"/>
  </p:notesMasterIdLst>
  <p:sldIdLst>
    <p:sldId id="256" r:id="rId2"/>
    <p:sldId id="257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BD6915-B4E1-42F8-B204-E47885EEAC46}">
          <p14:sldIdLst>
            <p14:sldId id="256"/>
            <p14:sldId id="25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938"/>
    <a:srgbClr val="37320E"/>
    <a:srgbClr val="2B476D"/>
    <a:srgbClr val="688EB4"/>
    <a:srgbClr val="9AB3CD"/>
    <a:srgbClr val="A5D4E5"/>
    <a:srgbClr val="67B7D3"/>
    <a:srgbClr val="4E2C23"/>
    <a:srgbClr val="7B7730"/>
    <a:srgbClr val="F56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051" autoAdjust="0"/>
  </p:normalViewPr>
  <p:slideViewPr>
    <p:cSldViewPr>
      <p:cViewPr varScale="1">
        <p:scale>
          <a:sx n="83" d="100"/>
          <a:sy n="83" d="100"/>
        </p:scale>
        <p:origin x="2886" y="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2E232-A1C8-47A1-BFF8-7E8FA389577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40F7-49C2-4118-9842-C5BC6EEA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040F7-49C2-4118-9842-C5BC6EEA7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8927-50C7-43CE-99B3-3E7F156ADD65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5A84-745F-4D12-911C-A69E7AD2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hs4kc.org/" TargetMode="External"/><Relationship Id="rId4" Type="http://schemas.openxmlformats.org/officeDocument/2006/relationships/hyperlink" Target="https://www.facebook.com/pg/hs4kc/events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72383" y="789846"/>
            <a:ext cx="5711925" cy="669362"/>
            <a:chOff x="141807" y="3751301"/>
            <a:chExt cx="6461569" cy="707220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2924609" y="3751301"/>
              <a:ext cx="3678767" cy="692325"/>
            </a:xfrm>
            <a:prstGeom prst="rect">
              <a:avLst/>
            </a:prstGeom>
            <a:grpFill/>
            <a:ln w="19050">
              <a:solidFill>
                <a:srgbClr val="37320E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88E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1807" y="3775791"/>
              <a:ext cx="2679699" cy="682730"/>
            </a:xfrm>
            <a:prstGeom prst="rect">
              <a:avLst/>
            </a:prstGeom>
            <a:grpFill/>
            <a:ln w="19050">
              <a:solidFill>
                <a:srgbClr val="37320E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88EB4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2357" y="8184399"/>
            <a:ext cx="6856650" cy="987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224" y="8184403"/>
            <a:ext cx="6593339" cy="863361"/>
            <a:chOff x="365122" y="8387582"/>
            <a:chExt cx="6674619" cy="798797"/>
          </a:xfrm>
          <a:noFill/>
        </p:grpSpPr>
        <p:pic>
          <p:nvPicPr>
            <p:cNvPr id="12" name="Picture 11" descr="HS4KC_Logo_Color---Transparency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1736" y="8387582"/>
              <a:ext cx="1498005" cy="460809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365122" y="8446003"/>
              <a:ext cx="5499910" cy="740376"/>
              <a:chOff x="443690" y="1713276"/>
              <a:chExt cx="5499910" cy="740376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443690" y="1713276"/>
                <a:ext cx="4648527" cy="74037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400" dirty="0">
                    <a:solidFill>
                      <a:srgbClr val="68A7D6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https://www.facebook.com/pg/hs4kc/events</a:t>
                </a:r>
                <a:endParaRPr lang="es-MX" sz="1400" dirty="0">
                  <a:solidFill>
                    <a:srgbClr val="68A7D6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rgbClr val="68A7D6"/>
                    </a:solidFill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www.hs4kc.org</a:t>
                </a:r>
                <a:r>
                  <a:rPr lang="en-US" sz="1400" dirty="0">
                    <a:solidFill>
                      <a:srgbClr val="68A7D6"/>
                    </a:solidFill>
                  </a:rPr>
                  <a:t> </a:t>
                </a:r>
              </a:p>
              <a:p>
                <a:pPr algn="ctr"/>
                <a:endParaRPr lang="es-MX" dirty="0">
                  <a:solidFill>
                    <a:srgbClr val="68A7D6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54563" y="1998007"/>
                <a:ext cx="5189037" cy="341712"/>
              </a:xfrm>
              <a:prstGeom prst="rect">
                <a:avLst/>
              </a:prstGeom>
              <a:grpFill/>
              <a:ln>
                <a:solidFill>
                  <a:srgbClr val="68A7D6"/>
                </a:solidFill>
              </a:ln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82186" y="2478759"/>
            <a:ext cx="6555377" cy="18778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7320E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b="1" i="0" dirty="0">
                <a:solidFill>
                  <a:srgbClr val="242424"/>
                </a:solidFill>
                <a:effectLst/>
                <a:latin typeface="inherit"/>
              </a:rPr>
              <a:t>I’m Ms. Cristy and I am the enrollment advocate for your sites Henry + Leonard. I’ve been with Head Start for 2 years now and I actually started in the classroom and loved it! Fun fact about me is I was born in the Philippines but was raised here in GR. I moved back there to complete my studies in Bachelors in Elementary Education in 2021. I recently got married and moved. I’m so happy to be working alongside my Henry + Leonard work family!</a:t>
            </a:r>
            <a:endParaRPr lang="en-US" sz="1600" b="1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33336" y="4419771"/>
            <a:ext cx="2666806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7320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noFill/>
                  <a:prstDash val="solid"/>
                </a:ln>
                <a:latin typeface="Century Schoolbook" panose="02040604050505020304" pitchFamily="18" charset="0"/>
              </a:rPr>
              <a:t>Calendar of Events</a:t>
            </a:r>
          </a:p>
        </p:txBody>
      </p:sp>
      <p:sp>
        <p:nvSpPr>
          <p:cNvPr id="23" name="Rounded Rectangle 22"/>
          <p:cNvSpPr/>
          <p:nvPr/>
        </p:nvSpPr>
        <p:spPr>
          <a:xfrm rot="10800000" flipV="1">
            <a:off x="1913114" y="1460764"/>
            <a:ext cx="2679699" cy="36933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37320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noFill/>
                  <a:prstDash val="solid"/>
                </a:ln>
                <a:solidFill>
                  <a:srgbClr val="37320E"/>
                </a:solidFill>
                <a:latin typeface="Century Schoolbook" panose="02040604050505020304" pitchFamily="18" charset="0"/>
              </a:rPr>
              <a:t>Site Spotlight</a:t>
            </a:r>
          </a:p>
        </p:txBody>
      </p:sp>
      <p:pic>
        <p:nvPicPr>
          <p:cNvPr id="5" name="Picture 10" descr="facebook-icon-preview-1 | Vegas Legal Magazine">
            <a:extLst>
              <a:ext uri="{FF2B5EF4-FFF2-40B4-BE49-F238E27FC236}">
                <a16:creationId xmlns:a16="http://schemas.microsoft.com/office/drawing/2014/main" id="{4E34A114-7D45-DF09-ED62-3891B4B9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52" y="8166546"/>
            <a:ext cx="505002" cy="50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Website Logo Png &amp; Free Website Logo.png Transparent Images #68960 - PNGio">
            <a:extLst>
              <a:ext uri="{FF2B5EF4-FFF2-40B4-BE49-F238E27FC236}">
                <a16:creationId xmlns:a16="http://schemas.microsoft.com/office/drawing/2014/main" id="{7C9A1C87-4977-11BD-158F-367DB3578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7" y="8610093"/>
            <a:ext cx="535920" cy="53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844028" y="914032"/>
            <a:ext cx="3175772" cy="584775"/>
          </a:xfrm>
          <a:prstGeom prst="rect">
            <a:avLst/>
          </a:prstGeom>
          <a:solidFill>
            <a:schemeClr val="bg1"/>
          </a:solidFill>
          <a:ln>
            <a:solidFill>
              <a:srgbClr val="CDDCD3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7320E"/>
                </a:solidFill>
                <a:latin typeface="Century Schoolbook" panose="02040604050505020304" pitchFamily="18" charset="0"/>
              </a:rPr>
              <a:t>Henry Head Start</a:t>
            </a:r>
          </a:p>
          <a:p>
            <a:pPr algn="ctr"/>
            <a:r>
              <a:rPr lang="en-US" sz="1600" b="1" dirty="0">
                <a:solidFill>
                  <a:srgbClr val="37320E"/>
                </a:solidFill>
                <a:latin typeface="Century Schoolbook" panose="02040604050505020304" pitchFamily="18" charset="0"/>
              </a:rPr>
              <a:t>(616)774-8822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4607" y="914432"/>
            <a:ext cx="2679699" cy="58477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7320E"/>
                </a:solidFill>
                <a:latin typeface="Century Schoolbook" panose="02040604050505020304" pitchFamily="18" charset="0"/>
              </a:rPr>
              <a:t>Week of </a:t>
            </a:r>
          </a:p>
          <a:p>
            <a:pPr algn="ctr"/>
            <a:r>
              <a:rPr lang="en-US" sz="1600" b="1" dirty="0">
                <a:solidFill>
                  <a:srgbClr val="37320E"/>
                </a:solidFill>
                <a:latin typeface="Century Schoolbook" panose="02040604050505020304" pitchFamily="18" charset="0"/>
              </a:rPr>
              <a:t>January 20, 2025 </a:t>
            </a: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3F69106A-748D-92DC-E5E0-3B3C7A8D6E7D}"/>
              </a:ext>
            </a:extLst>
          </p:cNvPr>
          <p:cNvSpPr/>
          <p:nvPr/>
        </p:nvSpPr>
        <p:spPr>
          <a:xfrm>
            <a:off x="113691" y="4435742"/>
            <a:ext cx="2401362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7320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noFill/>
                  <a:prstDash val="solid"/>
                </a:ln>
                <a:latin typeface="Century Schoolbook" panose="02040604050505020304" pitchFamily="18" charset="0"/>
              </a:rPr>
              <a:t> Site Reminders: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3D4277-37C7-28E8-4ABA-C78472DEEBCB}"/>
              </a:ext>
            </a:extLst>
          </p:cNvPr>
          <p:cNvSpPr/>
          <p:nvPr/>
        </p:nvSpPr>
        <p:spPr>
          <a:xfrm>
            <a:off x="372383" y="52267"/>
            <a:ext cx="6136598" cy="7472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732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7320E"/>
                </a:solidFill>
                <a:latin typeface="Century Schoolbook" panose="02040604050505020304" pitchFamily="18" charset="0"/>
              </a:rPr>
              <a:t>NEWS YOU CAN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ABBE6-18A8-B1DB-9B93-49E0E1933E45}"/>
              </a:ext>
            </a:extLst>
          </p:cNvPr>
          <p:cNvSpPr txBox="1"/>
          <p:nvPr/>
        </p:nvSpPr>
        <p:spPr>
          <a:xfrm>
            <a:off x="648580" y="8714780"/>
            <a:ext cx="4731309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ts val="13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100" dirty="0">
                <a:effectLst/>
                <a:ea typeface="Calibri" panose="020F0502020204030204" pitchFamily="34" charset="0"/>
              </a:rPr>
              <a:t>These materials were developed under a grant awarded by the Michigan Department of Lifelong Education, Advancement, and Potential.”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B15E8-8B79-6A56-DDE5-EED653BE5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6739" y="8687789"/>
            <a:ext cx="1270824" cy="473672"/>
          </a:xfrm>
          <a:prstGeom prst="rect">
            <a:avLst/>
          </a:prstGeom>
        </p:spPr>
      </p:pic>
      <p:pic>
        <p:nvPicPr>
          <p:cNvPr id="14" name="Picture 1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64B6B5C-8CE6-F5F9-CA67-FC4156823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3" y="1459208"/>
            <a:ext cx="1383341" cy="11409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BB496B-1F20-30FA-F7A3-A865D68B8042}"/>
              </a:ext>
            </a:extLst>
          </p:cNvPr>
          <p:cNvSpPr txBox="1"/>
          <p:nvPr/>
        </p:nvSpPr>
        <p:spPr>
          <a:xfrm>
            <a:off x="-44177" y="4887276"/>
            <a:ext cx="42437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Amasis MT Pro Medium" panose="020406040500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* Please call within 15 minutes of the start time if your child will be absent or arriving late.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b="1" dirty="0">
              <a:effectLst/>
              <a:highlight>
                <a:srgbClr val="FFFF00"/>
              </a:highlight>
              <a:latin typeface="Amasis MT Pro Medium" panose="020406040500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>
              <a:buSzPts val="1000"/>
              <a:tabLst>
                <a:tab pos="4572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Amasis MT Pro Medium" panose="020406040500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* Improved communication allows us to better support you and timely updates help ensure child safety, maintain appropriate staff ratios, plan meals, and provide quality experiences for all students.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b="1" dirty="0">
              <a:effectLst/>
              <a:highlight>
                <a:srgbClr val="FFFF00"/>
              </a:highlight>
              <a:latin typeface="Amasis MT Pro Medium" panose="020406040500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>
              <a:buSzPts val="1000"/>
              <a:tabLst>
                <a:tab pos="457200" algn="l"/>
              </a:tabLst>
            </a:pPr>
            <a:r>
              <a:rPr lang="en-US" sz="1600" b="1" dirty="0">
                <a:effectLst/>
                <a:highlight>
                  <a:srgbClr val="FFFF00"/>
                </a:highlight>
                <a:latin typeface="Amasis MT Pro Medium" panose="020406040500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* For arrivals more than 60 minutes after the start time, families must contact the site in advance to make arrangements</a:t>
            </a:r>
            <a:endParaRPr lang="en-US" sz="1600" b="1" dirty="0">
              <a:effectLst/>
              <a:highlight>
                <a:srgbClr val="FFFF00"/>
              </a:highlight>
              <a:latin typeface="Amasis MT Pro Medium" panose="020406040500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00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D6A22-3AA1-2308-11EA-B4A0429B1E31}"/>
              </a:ext>
            </a:extLst>
          </p:cNvPr>
          <p:cNvSpPr txBox="1"/>
          <p:nvPr/>
        </p:nvSpPr>
        <p:spPr>
          <a:xfrm>
            <a:off x="4133336" y="4987883"/>
            <a:ext cx="28770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* </a:t>
            </a:r>
            <a:r>
              <a:rPr lang="en-US" sz="14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Martin Luther King Jr. Day: Monday, January 20</a:t>
            </a:r>
            <a:r>
              <a:rPr lang="en-US" sz="1400" b="1" baseline="30000" dirty="0">
                <a:highlight>
                  <a:srgbClr val="FFFF00"/>
                </a:highlight>
                <a:latin typeface="Amasis MT Pro Medium" panose="02040604050005020304" pitchFamily="18" charset="0"/>
              </a:rPr>
              <a:t>th</a:t>
            </a:r>
            <a:r>
              <a:rPr lang="en-US" sz="14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 NO SCHOOL </a:t>
            </a:r>
          </a:p>
          <a:p>
            <a:endParaRPr lang="en-US" sz="1400" b="1" dirty="0">
              <a:highlight>
                <a:srgbClr val="FFFF00"/>
              </a:highlight>
              <a:latin typeface="Amasis MT Pro Medium" panose="02040604050005020304" pitchFamily="18" charset="0"/>
            </a:endParaRPr>
          </a:p>
          <a:p>
            <a:r>
              <a:rPr lang="en-US" sz="14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*Family Engagement Event : Cultural Celebration: Thursday, January 30</a:t>
            </a:r>
            <a:r>
              <a:rPr lang="en-US" sz="1400" b="1" baseline="30000" dirty="0">
                <a:highlight>
                  <a:srgbClr val="FFFF00"/>
                </a:highlight>
                <a:latin typeface="Amasis MT Pro Medium" panose="02040604050005020304" pitchFamily="18" charset="0"/>
              </a:rPr>
              <a:t>th</a:t>
            </a:r>
            <a:r>
              <a:rPr lang="en-US" sz="14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 @ Henry 4:00pm-5:00pm (Flyer coming out soon)</a:t>
            </a:r>
          </a:p>
          <a:p>
            <a:r>
              <a:rPr lang="en-US" sz="14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 </a:t>
            </a:r>
          </a:p>
          <a:p>
            <a:r>
              <a:rPr lang="en-US" sz="14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* World of Winter: Friday, January 31</a:t>
            </a:r>
            <a:r>
              <a:rPr lang="en-US" sz="1400" b="1" baseline="30000" dirty="0">
                <a:highlight>
                  <a:srgbClr val="FFFF00"/>
                </a:highlight>
                <a:latin typeface="Amasis MT Pro Medium" panose="02040604050005020304" pitchFamily="18" charset="0"/>
              </a:rPr>
              <a:t>st</a:t>
            </a:r>
            <a:r>
              <a:rPr lang="en-US" sz="14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 @ Au-Nab-Awen at 10a</a:t>
            </a:r>
            <a:r>
              <a:rPr lang="en-US" sz="1400" b="1" dirty="0">
                <a:latin typeface="Amasis MT Pro Medium" panose="02040604050005020304" pitchFamily="18" charset="0"/>
              </a:rPr>
              <a:t>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EBD4-FA91-4B36-29A2-E06422F6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D47F4-7C96-ABA9-912A-832AD9B9B499}"/>
              </a:ext>
            </a:extLst>
          </p:cNvPr>
          <p:cNvSpPr txBox="1"/>
          <p:nvPr/>
        </p:nvSpPr>
        <p:spPr>
          <a:xfrm>
            <a:off x="152400" y="36095"/>
            <a:ext cx="6553200" cy="5105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7320E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Six Ways to Beat the Winter Blues</a:t>
            </a:r>
            <a:endParaRPr lang="en-US" sz="14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 are 6 scientifically proven ways to lift your spirits and ease the mid-winter doldrums.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your environment brighter:  Open blinds and curtains to let in the light and catch that rare ray of sunshine we get in the winter.  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 smarter:  Certain foods, like chocolate, can help to enhance your mood and relieve anxiety. 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Exercise:  Studies have found that exercising, especially under bright light in the winter, improves general mental health, social functioning, and symptoms of depression.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 on the tunes:  listening to upbeat or cheery music improves mood.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 others:  Serving food at a local shelter or volunteering your time can improve mental health and life satisfaction.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outside:  Talking yourself into taking a walk when it’s cold outside isn’t easy, but the benefits are big.  Spending time outside, even when it’s chilly, can improve focus and mood and lower stress levels.  </a:t>
            </a:r>
          </a:p>
          <a:p>
            <a:endParaRPr lang="en-US" sz="1400" dirty="0">
              <a:solidFill>
                <a:srgbClr val="923C15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4633F-612F-AE72-2C04-82D841056CE8}"/>
              </a:ext>
            </a:extLst>
          </p:cNvPr>
          <p:cNvSpPr txBox="1"/>
          <p:nvPr/>
        </p:nvSpPr>
        <p:spPr>
          <a:xfrm>
            <a:off x="228600" y="5257800"/>
            <a:ext cx="6477000" cy="3733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7320E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</a:rPr>
              <a:t>Help Your Child Succeed in Preschool and Kindergarten</a:t>
            </a:r>
          </a:p>
          <a:p>
            <a:pPr algn="ctr"/>
            <a:endParaRPr lang="en-US" sz="1600" dirty="0">
              <a:solidFill>
                <a:srgbClr val="37320E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</a:rPr>
              <a:t>Build the Habit of Good Attendance</a:t>
            </a:r>
          </a:p>
          <a:p>
            <a:pPr algn="ctr"/>
            <a:endParaRPr lang="en-US" sz="1600" dirty="0">
              <a:solidFill>
                <a:srgbClr val="37320E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</a:rPr>
              <a:t>DID YOU KNOW...</a:t>
            </a:r>
          </a:p>
          <a:p>
            <a:pPr algn="ctr"/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</a:rPr>
              <a:t>Make the most of early grades by encouraging your child to attend every day.</a:t>
            </a:r>
          </a:p>
          <a:p>
            <a:pPr algn="ctr"/>
            <a:endParaRPr lang="en-US" sz="1600" dirty="0">
              <a:solidFill>
                <a:srgbClr val="37320E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</a:rPr>
              <a:t>WHAT YOU CAN DO</a:t>
            </a:r>
          </a:p>
          <a:p>
            <a:pPr algn="ctr"/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</a:rPr>
              <a:t>Lay out clothes and pack backpacks the night before.</a:t>
            </a:r>
          </a:p>
          <a:p>
            <a:pPr algn="ctr"/>
            <a:endParaRPr lang="en-US" sz="1600" dirty="0">
              <a:solidFill>
                <a:srgbClr val="37320E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</a:rPr>
              <a:t>Visit Attendance Works at www.attendanceworks.org for free downloadable resources and tools</a:t>
            </a:r>
            <a:r>
              <a:rPr lang="en-US" sz="1600" dirty="0">
                <a:solidFill>
                  <a:srgbClr val="37320E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37320E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>
              <a:solidFill>
                <a:srgbClr val="373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5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C5919-D3DE-6E3C-0C7E-52953E96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9302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2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FF0000"/>
      </a:accent3>
      <a:accent4>
        <a:srgbClr val="1D6FA9"/>
      </a:accent4>
      <a:accent5>
        <a:srgbClr val="00F66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43261</TotalTime>
  <Words>520</Words>
  <Application>Microsoft Office PowerPoint</Application>
  <PresentationFormat>On-screen Show (4:3)</PresentationFormat>
  <Paragraphs>45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Amasis MT Pro Medium</vt:lpstr>
      <vt:lpstr>Aptos</vt:lpstr>
      <vt:lpstr>Aptos Narrow</vt:lpstr>
      <vt:lpstr>Arial</vt:lpstr>
      <vt:lpstr>Calibri</vt:lpstr>
      <vt:lpstr>Calibri Light</vt:lpstr>
      <vt:lpstr>Century Schoolbook</vt:lpstr>
      <vt:lpstr>inherit</vt:lpstr>
      <vt:lpstr>Symbol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You Can Use</dc:title>
  <dc:creator>Melissa McIntyre</dc:creator>
  <cp:lastModifiedBy>Gail Young</cp:lastModifiedBy>
  <cp:revision>572</cp:revision>
  <dcterms:created xsi:type="dcterms:W3CDTF">2014-05-28T16:56:09Z</dcterms:created>
  <dcterms:modified xsi:type="dcterms:W3CDTF">2025-01-16T12:08:18Z</dcterms:modified>
</cp:coreProperties>
</file>